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  <p:sldId id="268" r:id="rId13"/>
    <p:sldId id="267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66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35ADD-51C6-41A8-B7D5-441502622C06}" type="datetimeFigureOut">
              <a:rPr lang="pt-BR" smtClean="0"/>
              <a:t>23/02/2022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87682-CEBC-40BC-A503-D2B80EDD38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0562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35ADD-51C6-41A8-B7D5-441502622C06}" type="datetimeFigureOut">
              <a:rPr lang="pt-BR" smtClean="0"/>
              <a:t>23/02/2022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87682-CEBC-40BC-A503-D2B80EDD38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9625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35ADD-51C6-41A8-B7D5-441502622C06}" type="datetimeFigureOut">
              <a:rPr lang="pt-BR" smtClean="0"/>
              <a:t>23/02/2022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87682-CEBC-40BC-A503-D2B80EDD38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4804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35ADD-51C6-41A8-B7D5-441502622C06}" type="datetimeFigureOut">
              <a:rPr lang="pt-BR" smtClean="0"/>
              <a:t>23/02/2022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87682-CEBC-40BC-A503-D2B80EDD38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4376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35ADD-51C6-41A8-B7D5-441502622C06}" type="datetimeFigureOut">
              <a:rPr lang="pt-BR" smtClean="0"/>
              <a:t>23/02/2022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87682-CEBC-40BC-A503-D2B80EDD38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4609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35ADD-51C6-41A8-B7D5-441502622C06}" type="datetimeFigureOut">
              <a:rPr lang="pt-BR" smtClean="0"/>
              <a:t>23/02/2022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87682-CEBC-40BC-A503-D2B80EDD38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0389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35ADD-51C6-41A8-B7D5-441502622C06}" type="datetimeFigureOut">
              <a:rPr lang="pt-BR" smtClean="0"/>
              <a:t>23/02/2022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87682-CEBC-40BC-A503-D2B80EDD38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1570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35ADD-51C6-41A8-B7D5-441502622C06}" type="datetimeFigureOut">
              <a:rPr lang="pt-BR" smtClean="0"/>
              <a:t>23/02/2022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87682-CEBC-40BC-A503-D2B80EDD38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0342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35ADD-51C6-41A8-B7D5-441502622C06}" type="datetimeFigureOut">
              <a:rPr lang="pt-BR" smtClean="0"/>
              <a:t>23/02/2022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87682-CEBC-40BC-A503-D2B80EDD38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5213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35ADD-51C6-41A8-B7D5-441502622C06}" type="datetimeFigureOut">
              <a:rPr lang="pt-BR" smtClean="0"/>
              <a:t>23/02/2022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87682-CEBC-40BC-A503-D2B80EDD38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6718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35ADD-51C6-41A8-B7D5-441502622C06}" type="datetimeFigureOut">
              <a:rPr lang="pt-BR" smtClean="0"/>
              <a:t>23/02/2022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87682-CEBC-40BC-A503-D2B80EDD38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4624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135ADD-51C6-41A8-B7D5-441502622C06}" type="datetimeFigureOut">
              <a:rPr lang="pt-BR" smtClean="0"/>
              <a:t>23/02/2022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587682-CEBC-40BC-A503-D2B80EDD38C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3820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fiL-ba7Qlzk" TargetMode="External"/><Relationship Id="rId2" Type="http://schemas.openxmlformats.org/officeDocument/2006/relationships/hyperlink" Target="https://www.youtube.com/watch?v=t63pCUzey3E&amp;feature=emb_logo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64341" y="1646798"/>
            <a:ext cx="9144000" cy="2387600"/>
          </a:xfrm>
        </p:spPr>
        <p:txBody>
          <a:bodyPr/>
          <a:lstStyle/>
          <a:p>
            <a:r>
              <a:rPr lang="pt-BR" b="1" dirty="0"/>
              <a:t>Sistema de Classificação dos Seres Vivos</a:t>
            </a:r>
          </a:p>
        </p:txBody>
      </p:sp>
    </p:spTree>
    <p:extLst>
      <p:ext uri="{BB962C8B-B14F-4D97-AF65-F5344CB8AC3E}">
        <p14:creationId xmlns:p14="http://schemas.microsoft.com/office/powerpoint/2010/main" val="1129201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pt-BR" b="1" dirty="0"/>
            </a:br>
            <a:r>
              <a:rPr lang="pt-BR" sz="4900" b="1" dirty="0"/>
              <a:t>Classificação em cinco reinos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489166"/>
            <a:ext cx="10515600" cy="4687797"/>
          </a:xfrm>
        </p:spPr>
        <p:txBody>
          <a:bodyPr>
            <a:normAutofit fontScale="92500"/>
          </a:bodyPr>
          <a:lstStyle/>
          <a:p>
            <a:pPr algn="just" fontAlgn="base"/>
            <a:r>
              <a:rPr lang="pt-BR" b="1" dirty="0"/>
              <a:t>Reino Monera: </a:t>
            </a:r>
            <a:r>
              <a:rPr lang="pt-BR" dirty="0"/>
              <a:t>organismos </a:t>
            </a:r>
            <a:r>
              <a:rPr lang="pt-BR" b="1" dirty="0"/>
              <a:t>procariontes unicelulares</a:t>
            </a:r>
            <a:r>
              <a:rPr lang="pt-BR" dirty="0"/>
              <a:t>. Exemplos: bactérias e cianobactérias.</a:t>
            </a:r>
          </a:p>
          <a:p>
            <a:pPr algn="just" fontAlgn="base"/>
            <a:r>
              <a:rPr lang="pt-BR" b="1" dirty="0"/>
              <a:t>Reino Protista:</a:t>
            </a:r>
            <a:r>
              <a:rPr lang="pt-BR" dirty="0"/>
              <a:t> organismos</a:t>
            </a:r>
            <a:r>
              <a:rPr lang="pt-BR" b="1" dirty="0"/>
              <a:t> eucariontes</a:t>
            </a:r>
            <a:r>
              <a:rPr lang="pt-BR" dirty="0"/>
              <a:t>, </a:t>
            </a:r>
            <a:r>
              <a:rPr lang="pt-BR" b="1" dirty="0"/>
              <a:t>unicelulares</a:t>
            </a:r>
            <a:r>
              <a:rPr lang="pt-BR" dirty="0"/>
              <a:t> ou </a:t>
            </a:r>
            <a:r>
              <a:rPr lang="pt-BR" b="1" dirty="0"/>
              <a:t>pluricelulares</a:t>
            </a:r>
            <a:r>
              <a:rPr lang="pt-BR" dirty="0"/>
              <a:t> e </a:t>
            </a:r>
            <a:r>
              <a:rPr lang="pt-BR" b="1" dirty="0"/>
              <a:t>autotróficos</a:t>
            </a:r>
            <a:r>
              <a:rPr lang="pt-BR" dirty="0"/>
              <a:t> ou </a:t>
            </a:r>
            <a:r>
              <a:rPr lang="pt-BR" b="1" dirty="0"/>
              <a:t>heterotróficos</a:t>
            </a:r>
            <a:r>
              <a:rPr lang="pt-BR" dirty="0"/>
              <a:t>. Exemplos: protozoários e algas.</a:t>
            </a:r>
          </a:p>
          <a:p>
            <a:pPr algn="just" fontAlgn="base"/>
            <a:r>
              <a:rPr lang="pt-BR" b="1" dirty="0"/>
              <a:t>Reino </a:t>
            </a:r>
            <a:r>
              <a:rPr lang="pt-BR" b="1" dirty="0" err="1"/>
              <a:t>Fungi</a:t>
            </a:r>
            <a:r>
              <a:rPr lang="pt-BR" b="1" dirty="0"/>
              <a:t>:</a:t>
            </a:r>
            <a:r>
              <a:rPr lang="pt-BR" dirty="0"/>
              <a:t> organismos </a:t>
            </a:r>
            <a:r>
              <a:rPr lang="pt-BR" b="1" dirty="0"/>
              <a:t>eucariontes</a:t>
            </a:r>
            <a:r>
              <a:rPr lang="pt-BR" dirty="0"/>
              <a:t>, </a:t>
            </a:r>
            <a:r>
              <a:rPr lang="pt-BR" b="1" dirty="0"/>
              <a:t>unicelulares</a:t>
            </a:r>
            <a:r>
              <a:rPr lang="pt-BR" dirty="0"/>
              <a:t> ou </a:t>
            </a:r>
            <a:r>
              <a:rPr lang="pt-BR" b="1" dirty="0"/>
              <a:t>multicelulares</a:t>
            </a:r>
            <a:r>
              <a:rPr lang="pt-BR" dirty="0"/>
              <a:t>, </a:t>
            </a:r>
            <a:r>
              <a:rPr lang="pt-BR" b="1" dirty="0"/>
              <a:t>heterotróficos</a:t>
            </a:r>
            <a:r>
              <a:rPr lang="pt-BR" dirty="0"/>
              <a:t>. Exemplos: cogumelos e leveduras.</a:t>
            </a:r>
          </a:p>
          <a:p>
            <a:pPr algn="just" fontAlgn="base"/>
            <a:r>
              <a:rPr lang="pt-BR" b="1" dirty="0"/>
              <a:t>Reino </a:t>
            </a:r>
            <a:r>
              <a:rPr lang="pt-BR" b="1" dirty="0" err="1"/>
              <a:t>Plantae</a:t>
            </a:r>
            <a:r>
              <a:rPr lang="pt-BR" b="1" dirty="0"/>
              <a:t>: </a:t>
            </a:r>
            <a:r>
              <a:rPr lang="pt-BR" dirty="0"/>
              <a:t>organismos </a:t>
            </a:r>
            <a:r>
              <a:rPr lang="pt-BR" b="1" dirty="0"/>
              <a:t>eucariontes</a:t>
            </a:r>
            <a:r>
              <a:rPr lang="pt-BR" dirty="0"/>
              <a:t>, </a:t>
            </a:r>
            <a:r>
              <a:rPr lang="pt-BR" b="1" dirty="0"/>
              <a:t>multicelulares</a:t>
            </a:r>
            <a:r>
              <a:rPr lang="pt-BR" dirty="0"/>
              <a:t> e </a:t>
            </a:r>
            <a:r>
              <a:rPr lang="pt-BR" b="1" dirty="0"/>
              <a:t>autotróficos</a:t>
            </a:r>
            <a:r>
              <a:rPr lang="pt-BR" dirty="0"/>
              <a:t> (fotossintetizantes). Exemplos: vegetais inferiores e superiores </a:t>
            </a:r>
          </a:p>
          <a:p>
            <a:pPr algn="just" fontAlgn="base"/>
            <a:r>
              <a:rPr lang="pt-BR" b="1" dirty="0"/>
              <a:t>Reino Animalia:</a:t>
            </a:r>
            <a:r>
              <a:rPr lang="pt-BR" dirty="0"/>
              <a:t> organismos </a:t>
            </a:r>
            <a:r>
              <a:rPr lang="pt-BR" b="1" dirty="0"/>
              <a:t>eucariontes</a:t>
            </a:r>
            <a:r>
              <a:rPr lang="pt-BR" dirty="0"/>
              <a:t>, </a:t>
            </a:r>
            <a:r>
              <a:rPr lang="pt-BR" b="1" dirty="0"/>
              <a:t>multicelulares</a:t>
            </a:r>
            <a:r>
              <a:rPr lang="pt-BR" dirty="0"/>
              <a:t> e </a:t>
            </a:r>
            <a:r>
              <a:rPr lang="pt-BR" b="1" dirty="0"/>
              <a:t>heterotróficos</a:t>
            </a:r>
            <a:r>
              <a:rPr lang="pt-BR" dirty="0"/>
              <a:t>. Exemplos: animais invertebrados e animais vertebrados.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28354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97915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/>
              <a:t>Classificação em três domínios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227909"/>
            <a:ext cx="10515600" cy="4949054"/>
          </a:xfrm>
        </p:spPr>
        <p:txBody>
          <a:bodyPr>
            <a:normAutofit/>
          </a:bodyPr>
          <a:lstStyle/>
          <a:p>
            <a:pPr algn="just" fontAlgn="base"/>
            <a:r>
              <a:rPr lang="pt-BR" dirty="0"/>
              <a:t>A classificação em três domínios foi</a:t>
            </a:r>
            <a:r>
              <a:rPr lang="pt-BR" b="1" dirty="0"/>
              <a:t> </a:t>
            </a:r>
            <a:r>
              <a:rPr lang="pt-BR" dirty="0"/>
              <a:t>também proposta por</a:t>
            </a:r>
            <a:r>
              <a:rPr lang="pt-BR" b="1" dirty="0"/>
              <a:t> </a:t>
            </a:r>
            <a:r>
              <a:rPr lang="pt-BR" b="1" dirty="0" err="1"/>
              <a:t>Woese</a:t>
            </a:r>
            <a:r>
              <a:rPr lang="pt-BR" b="1" dirty="0"/>
              <a:t> </a:t>
            </a:r>
            <a:r>
              <a:rPr lang="pt-BR" dirty="0"/>
              <a:t>e é a mais aceita na atualidade.</a:t>
            </a:r>
          </a:p>
          <a:p>
            <a:pPr algn="just" fontAlgn="base"/>
            <a:r>
              <a:rPr lang="pt-BR" b="1" dirty="0"/>
              <a:t>Domínio Bactéria: </a:t>
            </a:r>
            <a:r>
              <a:rPr lang="pt-BR" dirty="0"/>
              <a:t>constituído por organismos unicelulares procariontes, tendo como representantes as bactérias.</a:t>
            </a:r>
          </a:p>
          <a:p>
            <a:pPr algn="just" fontAlgn="base"/>
            <a:r>
              <a:rPr lang="pt-BR" b="1" dirty="0"/>
              <a:t>Domínio </a:t>
            </a:r>
            <a:r>
              <a:rPr lang="pt-BR" b="1" dirty="0" err="1"/>
              <a:t>Archea</a:t>
            </a:r>
            <a:r>
              <a:rPr lang="pt-BR" b="1" dirty="0"/>
              <a:t>:</a:t>
            </a:r>
            <a:r>
              <a:rPr lang="pt-BR" dirty="0"/>
              <a:t> constituído por organismos unicelulares procariontes, também conhecidos como arqueobactérias, encontrados em ambientes considerados extremos, por exemplo, temperaturas muito elevadas e altas concentrações de metano ou enxofre.</a:t>
            </a:r>
          </a:p>
          <a:p>
            <a:pPr algn="just" fontAlgn="base"/>
            <a:r>
              <a:rPr lang="pt-BR" b="1" dirty="0"/>
              <a:t>Domínio </a:t>
            </a:r>
            <a:r>
              <a:rPr lang="pt-BR" b="1" dirty="0" err="1"/>
              <a:t>Eukarya</a:t>
            </a:r>
            <a:r>
              <a:rPr lang="pt-BR" b="1" dirty="0"/>
              <a:t>:</a:t>
            </a:r>
            <a:r>
              <a:rPr lang="pt-BR" dirty="0"/>
              <a:t> constituído por todos os organismos eucariontes.</a:t>
            </a:r>
          </a:p>
          <a:p>
            <a:pPr algn="just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60223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ilustrar...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Classificação dos Seres Vivos</a:t>
            </a:r>
          </a:p>
          <a:p>
            <a:pPr marL="0" indent="0">
              <a:buNone/>
            </a:pPr>
            <a:r>
              <a:rPr lang="pt-BR" dirty="0">
                <a:hlinkClick r:id="rId2"/>
              </a:rPr>
              <a:t>https://www.youtube.com/watch?v=t63pCUzey3E&amp;feature=emb_logo</a:t>
            </a:r>
            <a:endParaRPr lang="pt-BR" dirty="0"/>
          </a:p>
          <a:p>
            <a:pPr marL="0" indent="0">
              <a:buNone/>
            </a:pPr>
            <a:r>
              <a:rPr lang="pt-BR" dirty="0">
                <a:hlinkClick r:id="rId3"/>
              </a:rPr>
              <a:t>https://www.youtube.com/watch?v=fiL-ba7Qlzk</a:t>
            </a: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54839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Atividade....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Seguindo às categorias taxonômicas, classificar o gato, o cachorro, o lobo e o homem.</a:t>
            </a:r>
          </a:p>
          <a:p>
            <a:pPr marL="0" indent="0">
              <a:buNone/>
            </a:pPr>
            <a:endParaRPr lang="pt-BR" dirty="0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8242"/>
              </p:ext>
            </p:extLst>
          </p:nvPr>
        </p:nvGraphicFramePr>
        <p:xfrm>
          <a:off x="1136466" y="2861975"/>
          <a:ext cx="9980025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6005">
                  <a:extLst>
                    <a:ext uri="{9D8B030D-6E8A-4147-A177-3AD203B41FA5}">
                      <a16:colId xmlns:a16="http://schemas.microsoft.com/office/drawing/2014/main" val="2841237229"/>
                    </a:ext>
                  </a:extLst>
                </a:gridCol>
                <a:gridCol w="1996005">
                  <a:extLst>
                    <a:ext uri="{9D8B030D-6E8A-4147-A177-3AD203B41FA5}">
                      <a16:colId xmlns:a16="http://schemas.microsoft.com/office/drawing/2014/main" val="905418378"/>
                    </a:ext>
                  </a:extLst>
                </a:gridCol>
                <a:gridCol w="1996005">
                  <a:extLst>
                    <a:ext uri="{9D8B030D-6E8A-4147-A177-3AD203B41FA5}">
                      <a16:colId xmlns:a16="http://schemas.microsoft.com/office/drawing/2014/main" val="237107626"/>
                    </a:ext>
                  </a:extLst>
                </a:gridCol>
                <a:gridCol w="1996005">
                  <a:extLst>
                    <a:ext uri="{9D8B030D-6E8A-4147-A177-3AD203B41FA5}">
                      <a16:colId xmlns:a16="http://schemas.microsoft.com/office/drawing/2014/main" val="912721759"/>
                    </a:ext>
                  </a:extLst>
                </a:gridCol>
                <a:gridCol w="1996005">
                  <a:extLst>
                    <a:ext uri="{9D8B030D-6E8A-4147-A177-3AD203B41FA5}">
                      <a16:colId xmlns:a16="http://schemas.microsoft.com/office/drawing/2014/main" val="38392701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b="1" dirty="0"/>
                        <a:t>Nomenclatura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i="1" dirty="0" err="1"/>
                        <a:t>Felis</a:t>
                      </a:r>
                      <a:r>
                        <a:rPr lang="pt-BR" i="1" dirty="0"/>
                        <a:t> </a:t>
                      </a:r>
                      <a:r>
                        <a:rPr lang="pt-BR" i="1" dirty="0" err="1"/>
                        <a:t>catus</a:t>
                      </a:r>
                      <a:endParaRPr lang="pt-BR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i="1" dirty="0"/>
                        <a:t>Canis </a:t>
                      </a:r>
                      <a:r>
                        <a:rPr lang="pt-BR" i="1" dirty="0" err="1"/>
                        <a:t>familiaris</a:t>
                      </a:r>
                      <a:endParaRPr lang="pt-BR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i="1" dirty="0"/>
                        <a:t>Canis </a:t>
                      </a:r>
                      <a:r>
                        <a:rPr lang="pt-BR" i="1" dirty="0" err="1"/>
                        <a:t>lupus</a:t>
                      </a:r>
                      <a:endParaRPr lang="pt-BR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i="1" dirty="0"/>
                        <a:t>Homo sapiens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75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b="1" dirty="0"/>
                        <a:t>Reino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7362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b="1" dirty="0"/>
                        <a:t>Filo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3488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b="1" dirty="0"/>
                        <a:t>Classe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12970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b="1" dirty="0"/>
                        <a:t>Ordem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26262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b="1" dirty="0"/>
                        <a:t>Família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64177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b="1" dirty="0"/>
                        <a:t>Gênero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237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b="1" dirty="0"/>
                        <a:t>Espécie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56625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4009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        </a:t>
            </a:r>
            <a:r>
              <a:rPr lang="pt-BR" b="1" dirty="0"/>
              <a:t>Taxonomia e sistemática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573306"/>
            <a:ext cx="10515600" cy="4603657"/>
          </a:xfrm>
        </p:spPr>
        <p:txBody>
          <a:bodyPr/>
          <a:lstStyle/>
          <a:p>
            <a:pPr algn="just"/>
            <a:r>
              <a:rPr lang="pt-BR" b="1" dirty="0"/>
              <a:t>Taxonomia</a:t>
            </a:r>
            <a:r>
              <a:rPr lang="pt-BR" dirty="0"/>
              <a:t> é a área da biologia responsável por identificar, nomear e classificar os seres vivos.</a:t>
            </a:r>
          </a:p>
          <a:p>
            <a:pPr algn="just"/>
            <a:r>
              <a:rPr lang="pt-BR" b="1" dirty="0"/>
              <a:t>Sistemática</a:t>
            </a:r>
            <a:r>
              <a:rPr lang="pt-BR" dirty="0"/>
              <a:t> é uma área que também auxilia nesse processo, já que estuda as relações evolutivas entre os organismos.</a:t>
            </a:r>
          </a:p>
          <a:p>
            <a:pPr algn="just"/>
            <a:r>
              <a:rPr lang="pt-BR" b="1" dirty="0"/>
              <a:t>Sistema de classificação:</a:t>
            </a:r>
          </a:p>
          <a:p>
            <a:pPr marL="514350" indent="-514350" algn="just">
              <a:buAutoNum type="alphaLcParenR"/>
            </a:pPr>
            <a:r>
              <a:rPr lang="pt-BR" b="1" dirty="0"/>
              <a:t>Artificial</a:t>
            </a:r>
            <a:r>
              <a:rPr lang="pt-BR" dirty="0"/>
              <a:t>: arbitrário</a:t>
            </a:r>
          </a:p>
          <a:p>
            <a:pPr marL="514350" indent="-514350" algn="just">
              <a:buAutoNum type="alphaLcParenR"/>
            </a:pPr>
            <a:r>
              <a:rPr lang="pt-BR" b="1" dirty="0"/>
              <a:t>Natural</a:t>
            </a:r>
            <a:r>
              <a:rPr lang="pt-BR" dirty="0"/>
              <a:t>: considera as relações de parentesco evolutivo entre os seres vivos.</a:t>
            </a:r>
          </a:p>
        </p:txBody>
      </p:sp>
    </p:spTree>
    <p:extLst>
      <p:ext uri="{BB962C8B-B14F-4D97-AF65-F5344CB8AC3E}">
        <p14:creationId xmlns:p14="http://schemas.microsoft.com/office/powerpoint/2010/main" val="735556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Atividade...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593669"/>
            <a:ext cx="10515600" cy="4583294"/>
          </a:xfrm>
        </p:spPr>
        <p:txBody>
          <a:bodyPr/>
          <a:lstStyle/>
          <a:p>
            <a:pPr algn="just"/>
            <a:r>
              <a:rPr lang="pt-BR" dirty="0"/>
              <a:t>Utilizando um critério arbitrário, agrupar os seres vivos abaixo em 4 grupos:</a:t>
            </a:r>
          </a:p>
          <a:p>
            <a:pPr marL="0" indent="0" algn="just">
              <a:buNone/>
            </a:pPr>
            <a:r>
              <a:rPr lang="pt-BR" dirty="0"/>
              <a:t>   Gafanhoto, Camarão, Morcego, Pardal, Lagartixa, Ameba, Mosca,                                  Aranha, Roseira, Sapo, Goiabeira, Lambari, Minhoca, Samambaia,    Musgo, </a:t>
            </a:r>
            <a:r>
              <a:rPr lang="pt-BR" i="1" dirty="0"/>
              <a:t>Clostridium </a:t>
            </a:r>
            <a:r>
              <a:rPr lang="pt-BR" i="1" dirty="0" err="1"/>
              <a:t>tetani</a:t>
            </a:r>
            <a:r>
              <a:rPr lang="pt-BR" i="1" dirty="0"/>
              <a:t>, </a:t>
            </a:r>
            <a:r>
              <a:rPr lang="pt-BR" dirty="0"/>
              <a:t>lagosta, pernilongo, tambaqui, pinheiro</a:t>
            </a:r>
            <a:r>
              <a:rPr lang="pt-BR" i="1" dirty="0"/>
              <a:t>.</a:t>
            </a:r>
          </a:p>
          <a:p>
            <a:pPr marL="0" indent="0">
              <a:buNone/>
            </a:pPr>
            <a:endParaRPr lang="pt-BR" i="1" dirty="0"/>
          </a:p>
          <a:p>
            <a:pPr marL="0" indent="0">
              <a:buNone/>
            </a:pPr>
            <a:endParaRPr lang="pt-BR" i="1" dirty="0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1484419"/>
              </p:ext>
            </p:extLst>
          </p:nvPr>
        </p:nvGraphicFramePr>
        <p:xfrm>
          <a:off x="2032000" y="3998443"/>
          <a:ext cx="8128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62124808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60501336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13758634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2539629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GRUPO 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GRUPO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GRUPO 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GRUPO 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57268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CRITÉRIO: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CRITÉRIO: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CRITÉRIO: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CRITÉRIO: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193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31938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7328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b="1" dirty="0"/>
              <a:t>Histórico da classificação biológica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097280"/>
            <a:ext cx="10515600" cy="5079683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pt-BR" b="1" dirty="0"/>
              <a:t>1. Aristóteles </a:t>
            </a:r>
            <a:r>
              <a:rPr lang="pt-BR" dirty="0"/>
              <a:t>(384-322 a.C.)</a:t>
            </a:r>
          </a:p>
          <a:p>
            <a:pPr algn="just"/>
            <a:r>
              <a:rPr lang="pt-BR" dirty="0"/>
              <a:t>Filósofo grego</a:t>
            </a:r>
          </a:p>
          <a:p>
            <a:pPr algn="just" fontAlgn="base"/>
            <a:r>
              <a:rPr lang="pt-BR" b="1" dirty="0"/>
              <a:t>Primeiros registros sobre classificação biológica</a:t>
            </a:r>
            <a:r>
              <a:rPr lang="pt-BR" dirty="0"/>
              <a:t>, </a:t>
            </a:r>
          </a:p>
          <a:p>
            <a:pPr algn="just" fontAlgn="base"/>
            <a:r>
              <a:rPr lang="pt-BR" dirty="0"/>
              <a:t>Considerava que as espécies não sofriam mudanças, sendo unidades fixas e organizadas em uma </a:t>
            </a:r>
            <a:r>
              <a:rPr lang="pt-BR" b="1" dirty="0"/>
              <a:t>escala com ordem crescente de complexidade</a:t>
            </a:r>
            <a:r>
              <a:rPr lang="pt-BR" dirty="0"/>
              <a:t>, </a:t>
            </a:r>
            <a:r>
              <a:rPr lang="pt-BR" i="1" dirty="0"/>
              <a:t>Scala</a:t>
            </a:r>
            <a:r>
              <a:rPr lang="pt-BR" dirty="0"/>
              <a:t> </a:t>
            </a:r>
            <a:r>
              <a:rPr lang="pt-BR" i="1" dirty="0" err="1"/>
              <a:t>naturae</a:t>
            </a:r>
            <a:r>
              <a:rPr lang="pt-BR" dirty="0"/>
              <a:t> (escala da vida).</a:t>
            </a:r>
          </a:p>
          <a:p>
            <a:pPr algn="just" fontAlgn="base"/>
            <a:r>
              <a:rPr lang="pt-BR" dirty="0"/>
              <a:t>Foi o primeiro a </a:t>
            </a:r>
            <a:r>
              <a:rPr lang="pt-BR" b="1" dirty="0"/>
              <a:t>agrupar os animais</a:t>
            </a:r>
            <a:r>
              <a:rPr lang="pt-BR" dirty="0"/>
              <a:t> em </a:t>
            </a:r>
            <a:r>
              <a:rPr lang="pt-BR" b="1" dirty="0"/>
              <a:t>invertebrados</a:t>
            </a:r>
            <a:r>
              <a:rPr lang="pt-BR" dirty="0"/>
              <a:t> e </a:t>
            </a:r>
            <a:r>
              <a:rPr lang="pt-BR" b="1" dirty="0"/>
              <a:t>vertebrados</a:t>
            </a:r>
            <a:r>
              <a:rPr lang="pt-BR" dirty="0"/>
              <a:t>, além de </a:t>
            </a:r>
            <a:r>
              <a:rPr lang="pt-BR" b="1" dirty="0"/>
              <a:t>descrever cerca de 500 espécies</a:t>
            </a:r>
            <a:r>
              <a:rPr lang="pt-BR" dirty="0"/>
              <a:t> </a:t>
            </a:r>
            <a:r>
              <a:rPr lang="pt-BR" b="1" dirty="0"/>
              <a:t>de aves e mamíferos</a:t>
            </a:r>
            <a:r>
              <a:rPr lang="pt-BR" dirty="0"/>
              <a:t>. </a:t>
            </a:r>
          </a:p>
          <a:p>
            <a:pPr algn="just" fontAlgn="base"/>
            <a:r>
              <a:rPr lang="pt-BR" dirty="0"/>
              <a:t>Como suas observações ocorriam apenas a nível macroscópico, os seres vivos eram classificados em dois grandes grupos:</a:t>
            </a:r>
            <a:r>
              <a:rPr lang="pt-BR" b="1" dirty="0"/>
              <a:t> animais </a:t>
            </a:r>
            <a:r>
              <a:rPr lang="pt-BR" dirty="0"/>
              <a:t>(seres que se moviam e tinham sangue) ou </a:t>
            </a:r>
            <a:r>
              <a:rPr lang="pt-BR" b="1" dirty="0"/>
              <a:t>plantas</a:t>
            </a:r>
            <a:r>
              <a:rPr lang="pt-BR" dirty="0"/>
              <a:t> (seres que não se moviam e não tinham sangue), e essa classificação perdurou por muito tempo até que, com o avanço da tecnologia, permitiu-se descobrir os seres microscópicos.</a:t>
            </a:r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38015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85731" y="705394"/>
            <a:ext cx="3610343" cy="4831489"/>
          </a:xfrm>
          <a:prstGeom prst="rect">
            <a:avLst/>
          </a:prstGeom>
        </p:spPr>
      </p:pic>
      <p:sp>
        <p:nvSpPr>
          <p:cNvPr id="3" name="Retângulo 2"/>
          <p:cNvSpPr/>
          <p:nvPr/>
        </p:nvSpPr>
        <p:spPr>
          <a:xfrm>
            <a:off x="3785730" y="5708469"/>
            <a:ext cx="3660097" cy="509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Aristóteles, filósofo e grego</a:t>
            </a:r>
          </a:p>
        </p:txBody>
      </p:sp>
    </p:spTree>
    <p:extLst>
      <p:ext uri="{BB962C8B-B14F-4D97-AF65-F5344CB8AC3E}">
        <p14:creationId xmlns:p14="http://schemas.microsoft.com/office/powerpoint/2010/main" val="2215073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731520"/>
            <a:ext cx="10515600" cy="54454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/>
              <a:t>2. </a:t>
            </a:r>
            <a:r>
              <a:rPr lang="pt-BR" b="1" dirty="0" err="1"/>
              <a:t>Carolus</a:t>
            </a:r>
            <a:r>
              <a:rPr lang="pt-BR" b="1" dirty="0"/>
              <a:t> </a:t>
            </a:r>
            <a:r>
              <a:rPr lang="pt-BR" b="1" dirty="0" err="1"/>
              <a:t>Linnaeus</a:t>
            </a:r>
            <a:r>
              <a:rPr lang="pt-BR" b="1" dirty="0"/>
              <a:t> </a:t>
            </a:r>
            <a:r>
              <a:rPr lang="pt-BR" dirty="0"/>
              <a:t>(1707-1778)</a:t>
            </a:r>
          </a:p>
          <a:p>
            <a:pPr algn="just"/>
            <a:r>
              <a:rPr lang="pt-BR" dirty="0"/>
              <a:t>Físico e Botânico sueco</a:t>
            </a:r>
          </a:p>
          <a:p>
            <a:pPr algn="just"/>
            <a:r>
              <a:rPr lang="pt-BR" dirty="0"/>
              <a:t>Considerado o</a:t>
            </a:r>
            <a:r>
              <a:rPr lang="pt-BR" b="1" dirty="0"/>
              <a:t> pai da taxonomia moderna</a:t>
            </a:r>
            <a:r>
              <a:rPr lang="pt-BR" dirty="0"/>
              <a:t>, desenvolveu o </a:t>
            </a:r>
            <a:r>
              <a:rPr lang="pt-BR" b="1" dirty="0"/>
              <a:t>sistema</a:t>
            </a:r>
            <a:r>
              <a:rPr lang="pt-BR" dirty="0"/>
              <a:t> </a:t>
            </a:r>
            <a:r>
              <a:rPr lang="pt-BR" b="1" dirty="0"/>
              <a:t>de</a:t>
            </a:r>
            <a:r>
              <a:rPr lang="pt-BR" dirty="0"/>
              <a:t> </a:t>
            </a:r>
            <a:r>
              <a:rPr lang="pt-BR" b="1" dirty="0"/>
              <a:t>nomenclatura binomial</a:t>
            </a:r>
            <a:r>
              <a:rPr lang="pt-BR" dirty="0"/>
              <a:t>.</a:t>
            </a:r>
          </a:p>
          <a:p>
            <a:pPr algn="just"/>
            <a:r>
              <a:rPr lang="pt-BR" dirty="0"/>
              <a:t>Nesse sistema, o nome deve ser</a:t>
            </a:r>
            <a:r>
              <a:rPr lang="pt-BR" b="1" dirty="0"/>
              <a:t> escrito em latim</a:t>
            </a:r>
            <a:r>
              <a:rPr lang="pt-BR" dirty="0"/>
              <a:t>, sendo que o </a:t>
            </a:r>
            <a:r>
              <a:rPr lang="pt-BR" b="1" dirty="0"/>
              <a:t>primeiro nome</a:t>
            </a:r>
            <a:r>
              <a:rPr lang="pt-BR" dirty="0"/>
              <a:t>, escrito com </a:t>
            </a:r>
            <a:r>
              <a:rPr lang="pt-BR" b="1" dirty="0"/>
              <a:t>letra maiúscula</a:t>
            </a:r>
            <a:r>
              <a:rPr lang="pt-BR" dirty="0"/>
              <a:t>, representa o </a:t>
            </a:r>
            <a:r>
              <a:rPr lang="pt-BR" b="1" dirty="0"/>
              <a:t>gênero,</a:t>
            </a:r>
            <a:r>
              <a:rPr lang="pt-BR" dirty="0"/>
              <a:t> e o </a:t>
            </a:r>
            <a:r>
              <a:rPr lang="pt-BR" b="1" dirty="0"/>
              <a:t>segundo nome</a:t>
            </a:r>
            <a:r>
              <a:rPr lang="pt-BR" dirty="0"/>
              <a:t>, escrito com </a:t>
            </a:r>
            <a:r>
              <a:rPr lang="pt-BR" b="1" dirty="0"/>
              <a:t>letra minúscula</a:t>
            </a:r>
            <a:r>
              <a:rPr lang="pt-BR" dirty="0"/>
              <a:t>, a</a:t>
            </a:r>
            <a:r>
              <a:rPr lang="pt-BR" b="1" dirty="0"/>
              <a:t> </a:t>
            </a:r>
            <a:r>
              <a:rPr lang="pt-BR" dirty="0"/>
              <a:t>espécie. Ex. </a:t>
            </a:r>
            <a:r>
              <a:rPr lang="pt-BR" i="1" dirty="0" err="1"/>
              <a:t>Felis</a:t>
            </a:r>
            <a:r>
              <a:rPr lang="pt-BR" i="1" dirty="0"/>
              <a:t> </a:t>
            </a:r>
            <a:r>
              <a:rPr lang="pt-BR" i="1" dirty="0" err="1"/>
              <a:t>catus</a:t>
            </a:r>
            <a:endParaRPr lang="pt-BR" i="1" dirty="0"/>
          </a:p>
          <a:p>
            <a:pPr algn="just"/>
            <a:r>
              <a:rPr lang="pt-BR" dirty="0"/>
              <a:t>Estabeleceu um </a:t>
            </a:r>
            <a:r>
              <a:rPr lang="pt-BR" b="1" dirty="0"/>
              <a:t>sistema hierárquico</a:t>
            </a:r>
            <a:r>
              <a:rPr lang="pt-BR" dirty="0"/>
              <a:t> de táxons: </a:t>
            </a:r>
            <a:r>
              <a:rPr lang="pt-BR" b="1" dirty="0"/>
              <a:t>Reino, Filo, Classe, Ordem, Família, Gênero e Espécie</a:t>
            </a:r>
            <a:r>
              <a:rPr lang="pt-BR" dirty="0"/>
              <a:t>. </a:t>
            </a:r>
          </a:p>
          <a:p>
            <a:pPr algn="just"/>
            <a:r>
              <a:rPr lang="pt-BR" dirty="0"/>
              <a:t>Categorias taxonômicas.</a:t>
            </a:r>
            <a:endParaRPr lang="pt-BR" i="1" dirty="0"/>
          </a:p>
          <a:p>
            <a:pPr algn="just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25962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4317" y="597717"/>
            <a:ext cx="6543365" cy="4351338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021066" y="5185954"/>
            <a:ext cx="61498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Carolus</a:t>
            </a:r>
            <a:r>
              <a:rPr lang="pt-BR" dirty="0"/>
              <a:t> </a:t>
            </a:r>
            <a:r>
              <a:rPr lang="pt-BR" dirty="0" err="1"/>
              <a:t>Linnaeus</a:t>
            </a:r>
            <a:r>
              <a:rPr lang="pt-BR" dirty="0"/>
              <a:t>, o pai da taxonomia moderna, desenvolveu o sistema de nomenclatura binomial e um sistema hierárquico de táxons.</a:t>
            </a:r>
          </a:p>
        </p:txBody>
      </p:sp>
    </p:spTree>
    <p:extLst>
      <p:ext uri="{BB962C8B-B14F-4D97-AF65-F5344CB8AC3E}">
        <p14:creationId xmlns:p14="http://schemas.microsoft.com/office/powerpoint/2010/main" val="1413045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6480" y="1254034"/>
            <a:ext cx="6537761" cy="4428308"/>
          </a:xfrm>
          <a:prstGeom prst="rect">
            <a:avLst/>
          </a:prstGeom>
        </p:spPr>
      </p:pic>
      <p:sp>
        <p:nvSpPr>
          <p:cNvPr id="3" name="Retângulo 2"/>
          <p:cNvSpPr/>
          <p:nvPr/>
        </p:nvSpPr>
        <p:spPr>
          <a:xfrm>
            <a:off x="7680960" y="2279468"/>
            <a:ext cx="3722914" cy="2377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/>
              <a:t>Exemplos</a:t>
            </a:r>
          </a:p>
          <a:p>
            <a:pPr algn="ctr"/>
            <a:r>
              <a:rPr lang="pt-BR" sz="2800" i="1" dirty="0" err="1"/>
              <a:t>Panthera</a:t>
            </a:r>
            <a:r>
              <a:rPr lang="pt-BR" sz="2800" i="1" dirty="0"/>
              <a:t> </a:t>
            </a:r>
            <a:r>
              <a:rPr lang="pt-BR" sz="2800" i="1" dirty="0" err="1"/>
              <a:t>sp</a:t>
            </a:r>
            <a:endParaRPr lang="pt-BR" sz="2800" i="1" dirty="0"/>
          </a:p>
          <a:p>
            <a:pPr algn="ctr"/>
            <a:r>
              <a:rPr lang="pt-BR" sz="2800" i="1" dirty="0" err="1"/>
              <a:t>Panthera</a:t>
            </a:r>
            <a:r>
              <a:rPr lang="pt-BR" sz="2800" i="1" dirty="0"/>
              <a:t> </a:t>
            </a:r>
            <a:r>
              <a:rPr lang="pt-BR" sz="2800" i="1" dirty="0" err="1"/>
              <a:t>leo</a:t>
            </a:r>
            <a:endParaRPr lang="pt-BR" sz="2800" i="1" dirty="0"/>
          </a:p>
          <a:p>
            <a:pPr algn="ctr"/>
            <a:r>
              <a:rPr lang="pt-BR" sz="2800" i="1" dirty="0" err="1"/>
              <a:t>Homus</a:t>
            </a:r>
            <a:r>
              <a:rPr lang="pt-BR" sz="2800" i="1" dirty="0"/>
              <a:t> sapiens </a:t>
            </a:r>
            <a:r>
              <a:rPr lang="pt-BR" sz="2800" i="1" dirty="0" err="1"/>
              <a:t>sapiens</a:t>
            </a:r>
            <a:endParaRPr lang="pt-BR" sz="2800" i="1" dirty="0"/>
          </a:p>
        </p:txBody>
      </p:sp>
    </p:spTree>
    <p:extLst>
      <p:ext uri="{BB962C8B-B14F-4D97-AF65-F5344CB8AC3E}">
        <p14:creationId xmlns:p14="http://schemas.microsoft.com/office/powerpoint/2010/main" val="3792336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seguida...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463040"/>
            <a:ext cx="10515600" cy="4713923"/>
          </a:xfrm>
        </p:spPr>
        <p:txBody>
          <a:bodyPr>
            <a:normAutofit/>
          </a:bodyPr>
          <a:lstStyle/>
          <a:p>
            <a:pPr algn="just" fontAlgn="base"/>
            <a:r>
              <a:rPr lang="pt-BR" dirty="0"/>
              <a:t>Em 1866, o alemão </a:t>
            </a:r>
            <a:r>
              <a:rPr lang="pt-BR" b="1" dirty="0"/>
              <a:t>Ernst </a:t>
            </a:r>
            <a:r>
              <a:rPr lang="pt-BR" b="1" dirty="0" err="1"/>
              <a:t>Haeckel</a:t>
            </a:r>
            <a:r>
              <a:rPr lang="pt-BR" b="1" dirty="0"/>
              <a:t> (1834-1919) </a:t>
            </a:r>
            <a:r>
              <a:rPr lang="pt-BR" dirty="0"/>
              <a:t>propôs a existência de três grupos de seres vivos: os </a:t>
            </a:r>
            <a:r>
              <a:rPr lang="pt-BR" b="1" dirty="0"/>
              <a:t>animais, as plantas e os protistas</a:t>
            </a:r>
            <a:r>
              <a:rPr lang="pt-BR" dirty="0"/>
              <a:t>. </a:t>
            </a:r>
          </a:p>
          <a:p>
            <a:pPr algn="just" fontAlgn="base"/>
            <a:r>
              <a:rPr lang="pt-BR" dirty="0"/>
              <a:t>Em 1936, o norte-americano </a:t>
            </a:r>
            <a:r>
              <a:rPr lang="pt-BR" b="1" dirty="0"/>
              <a:t>Herbert Faulkner </a:t>
            </a:r>
            <a:r>
              <a:rPr lang="pt-BR" b="1" dirty="0" err="1"/>
              <a:t>Copeland</a:t>
            </a:r>
            <a:r>
              <a:rPr lang="pt-BR" dirty="0"/>
              <a:t> incluiu um quarto grupo, o dos </a:t>
            </a:r>
            <a:r>
              <a:rPr lang="pt-BR" b="1" dirty="0"/>
              <a:t>moneras</a:t>
            </a:r>
            <a:r>
              <a:rPr lang="pt-BR" dirty="0"/>
              <a:t>, no qual estariam os organismos procariontes, antes incluídos em protistas.</a:t>
            </a:r>
          </a:p>
          <a:p>
            <a:pPr algn="just" fontAlgn="base"/>
            <a:r>
              <a:rPr lang="pt-BR" dirty="0"/>
              <a:t>O norte-americano </a:t>
            </a:r>
            <a:r>
              <a:rPr lang="pt-BR" b="1" dirty="0"/>
              <a:t>Robert </a:t>
            </a:r>
            <a:r>
              <a:rPr lang="pt-BR" b="1" dirty="0" err="1"/>
              <a:t>Harding</a:t>
            </a:r>
            <a:r>
              <a:rPr lang="pt-BR" b="1" dirty="0"/>
              <a:t> </a:t>
            </a:r>
            <a:r>
              <a:rPr lang="pt-BR" b="1" dirty="0" err="1"/>
              <a:t>Whittaker</a:t>
            </a:r>
            <a:r>
              <a:rPr lang="pt-BR" b="1" dirty="0"/>
              <a:t> (1920–1980)</a:t>
            </a:r>
            <a:r>
              <a:rPr lang="pt-BR" dirty="0"/>
              <a:t> foi o responsável pela elaboração do sistema de classificação em cinco reinos, ainda presente em muitos livros didáticos. Nesse sistema os seres vivos estão classificados em </a:t>
            </a:r>
            <a:r>
              <a:rPr lang="pt-BR" b="1" dirty="0"/>
              <a:t>Reino Monera, Protista, </a:t>
            </a:r>
            <a:r>
              <a:rPr lang="pt-BR" b="1" dirty="0" err="1"/>
              <a:t>Fungi</a:t>
            </a:r>
            <a:r>
              <a:rPr lang="pt-BR" b="1" dirty="0"/>
              <a:t>, Animalia e </a:t>
            </a:r>
            <a:r>
              <a:rPr lang="pt-BR" b="1" dirty="0" err="1"/>
              <a:t>Plantae</a:t>
            </a:r>
            <a:r>
              <a:rPr lang="pt-BR" b="1" dirty="0"/>
              <a:t>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1791626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EA1960B49E2A0428516763081946A86" ma:contentTypeVersion="8" ma:contentTypeDescription="Crie um novo documento." ma:contentTypeScope="" ma:versionID="2068626e366339e6cc5b859a62a0c75f">
  <xsd:schema xmlns:xsd="http://www.w3.org/2001/XMLSchema" xmlns:xs="http://www.w3.org/2001/XMLSchema" xmlns:p="http://schemas.microsoft.com/office/2006/metadata/properties" xmlns:ns2="30d869b9-72d8-4098-b0ca-a71e53c5a23c" xmlns:ns3="30e30443-f369-4264-95bd-4e5712811764" targetNamespace="http://schemas.microsoft.com/office/2006/metadata/properties" ma:root="true" ma:fieldsID="ece0893c855ee2a5f903ca732bd13b4a" ns2:_="" ns3:_="">
    <xsd:import namespace="30d869b9-72d8-4098-b0ca-a71e53c5a23c"/>
    <xsd:import namespace="30e30443-f369-4264-95bd-4e571281176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d869b9-72d8-4098-b0ca-a71e53c5a23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1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Marcações de imagem" ma:readOnly="false" ma:fieldId="{5cf76f15-5ced-4ddc-b409-7134ff3c332f}" ma:taxonomyMulti="true" ma:sspId="3714fbfa-5ced-4307-b76a-786f22ad6a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e30443-f369-4264-95bd-4e5712811764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8d004b6-5cb1-4554-8722-28b4ede44cb7}" ma:internalName="TaxCatchAll" ma:showField="CatchAllData" ma:web="30e30443-f369-4264-95bd-4e571281176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0d869b9-72d8-4098-b0ca-a71e53c5a23c">
      <Terms xmlns="http://schemas.microsoft.com/office/infopath/2007/PartnerControls"/>
    </lcf76f155ced4ddcb4097134ff3c332f>
    <TaxCatchAll xmlns="30e30443-f369-4264-95bd-4e5712811764" xsi:nil="true"/>
  </documentManagement>
</p:properties>
</file>

<file path=customXml/itemProps1.xml><?xml version="1.0" encoding="utf-8"?>
<ds:datastoreItem xmlns:ds="http://schemas.openxmlformats.org/officeDocument/2006/customXml" ds:itemID="{3D032A4A-A05B-4B1E-BF76-C9F1BF1750C8}"/>
</file>

<file path=customXml/itemProps2.xml><?xml version="1.0" encoding="utf-8"?>
<ds:datastoreItem xmlns:ds="http://schemas.openxmlformats.org/officeDocument/2006/customXml" ds:itemID="{80120363-402C-48E2-85E9-DB1E106C0DE9}"/>
</file>

<file path=customXml/itemProps3.xml><?xml version="1.0" encoding="utf-8"?>
<ds:datastoreItem xmlns:ds="http://schemas.openxmlformats.org/officeDocument/2006/customXml" ds:itemID="{65FE00B5-A6EF-4C0E-A0FE-6899DD4C19B0}"/>
</file>

<file path=docProps/app.xml><?xml version="1.0" encoding="utf-8"?>
<Properties xmlns="http://schemas.openxmlformats.org/officeDocument/2006/extended-properties" xmlns:vt="http://schemas.openxmlformats.org/officeDocument/2006/docPropsVTypes">
  <TotalTime>1189</TotalTime>
  <Words>250</Words>
  <Application>Microsoft Office PowerPoint</Application>
  <PresentationFormat>Widescreen</PresentationFormat>
  <Paragraphs>70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Tema do Office</vt:lpstr>
      <vt:lpstr>Sistema de Classificação dos Seres Vivos</vt:lpstr>
      <vt:lpstr>        Taxonomia e sistemática</vt:lpstr>
      <vt:lpstr>Atividade...</vt:lpstr>
      <vt:lpstr>Histórico da classificação biológica </vt:lpstr>
      <vt:lpstr>Apresentação do PowerPoint</vt:lpstr>
      <vt:lpstr>Apresentação do PowerPoint</vt:lpstr>
      <vt:lpstr>Apresentação do PowerPoint</vt:lpstr>
      <vt:lpstr>Apresentação do PowerPoint</vt:lpstr>
      <vt:lpstr>Em seguida...</vt:lpstr>
      <vt:lpstr> Classificação em cinco reinos </vt:lpstr>
      <vt:lpstr>Classificação em três domínios </vt:lpstr>
      <vt:lpstr>Para ilustrar...</vt:lpstr>
      <vt:lpstr>Atividade....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de Classificação dos Seres Vivos</dc:title>
  <dc:creator>Usuário do Windows</dc:creator>
  <cp:lastModifiedBy>Lab_ETESP</cp:lastModifiedBy>
  <cp:revision>20</cp:revision>
  <dcterms:created xsi:type="dcterms:W3CDTF">2021-02-11T00:45:07Z</dcterms:created>
  <dcterms:modified xsi:type="dcterms:W3CDTF">2022-02-23T12:53:33Z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0x0101000EA1960B49E2A0428516763081946A86</vt:lpwstr>
  </property>
</Properties>
</file>